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010101"/>
    <a:srgbClr val="000000"/>
    <a:srgbClr val="070707"/>
    <a:srgbClr val="B70C10"/>
    <a:srgbClr val="B60D10"/>
    <a:srgbClr val="A90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FF699-5DF5-5821-511A-240CF1625E53}" v="20" dt="2025-11-09T14:41:27.260"/>
    <p1510:client id="{8A63D08E-ADC9-2E22-5C49-1383F547C2D4}" v="154" dt="2025-11-09T15:03:10.709"/>
    <p1510:client id="{FCAA0BA9-AE30-4A3A-A5D0-DA689EDD1956}" v="952" dt="2025-11-09T18:30:04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38" d="100"/>
          <a:sy n="38" d="100"/>
        </p:scale>
        <p:origin x="78" y="177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15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662"/>
            </a:lvl1pPr>
            <a:lvl2pPr marL="316520" indent="0" algn="ctr">
              <a:buNone/>
              <a:defRPr sz="1385"/>
            </a:lvl2pPr>
            <a:lvl3pPr marL="633039" indent="0" algn="ctr">
              <a:buNone/>
              <a:defRPr sz="1246"/>
            </a:lvl3pPr>
            <a:lvl4pPr marL="949559" indent="0" algn="ctr">
              <a:buNone/>
              <a:defRPr sz="1108"/>
            </a:lvl4pPr>
            <a:lvl5pPr marL="1266078" indent="0" algn="ctr">
              <a:buNone/>
              <a:defRPr sz="1108"/>
            </a:lvl5pPr>
            <a:lvl6pPr marL="1582598" indent="0" algn="ctr">
              <a:buNone/>
              <a:defRPr sz="1108"/>
            </a:lvl6pPr>
            <a:lvl7pPr marL="1899117" indent="0" algn="ctr">
              <a:buNone/>
              <a:defRPr sz="1108"/>
            </a:lvl7pPr>
            <a:lvl8pPr marL="2215637" indent="0" algn="ctr">
              <a:buNone/>
              <a:defRPr sz="1108"/>
            </a:lvl8pPr>
            <a:lvl9pPr marL="2532156" indent="0" algn="ctr">
              <a:buNone/>
              <a:defRPr sz="1108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1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5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5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5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15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662">
                <a:solidFill>
                  <a:schemeClr val="tx1"/>
                </a:solidFill>
              </a:defRPr>
            </a:lvl1pPr>
            <a:lvl2pPr marL="3165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2pPr>
            <a:lvl3pPr marL="633039" indent="0">
              <a:buNone/>
              <a:defRPr sz="1246">
                <a:solidFill>
                  <a:schemeClr val="tx1">
                    <a:tint val="75000"/>
                  </a:schemeClr>
                </a:solidFill>
              </a:defRPr>
            </a:lvl3pPr>
            <a:lvl4pPr marL="949559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4pPr>
            <a:lvl5pPr marL="1266078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5pPr>
            <a:lvl6pPr marL="1582598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6pPr>
            <a:lvl7pPr marL="1899117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7pPr>
            <a:lvl8pPr marL="2215637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8pPr>
            <a:lvl9pPr marL="2532156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9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7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662" b="1"/>
            </a:lvl1pPr>
            <a:lvl2pPr marL="316520" indent="0">
              <a:buNone/>
              <a:defRPr sz="1385" b="1"/>
            </a:lvl2pPr>
            <a:lvl3pPr marL="633039" indent="0">
              <a:buNone/>
              <a:defRPr sz="1246" b="1"/>
            </a:lvl3pPr>
            <a:lvl4pPr marL="949559" indent="0">
              <a:buNone/>
              <a:defRPr sz="1108" b="1"/>
            </a:lvl4pPr>
            <a:lvl5pPr marL="1266078" indent="0">
              <a:buNone/>
              <a:defRPr sz="1108" b="1"/>
            </a:lvl5pPr>
            <a:lvl6pPr marL="1582598" indent="0">
              <a:buNone/>
              <a:defRPr sz="1108" b="1"/>
            </a:lvl6pPr>
            <a:lvl7pPr marL="1899117" indent="0">
              <a:buNone/>
              <a:defRPr sz="1108" b="1"/>
            </a:lvl7pPr>
            <a:lvl8pPr marL="2215637" indent="0">
              <a:buNone/>
              <a:defRPr sz="1108" b="1"/>
            </a:lvl8pPr>
            <a:lvl9pPr marL="2532156" indent="0">
              <a:buNone/>
              <a:defRPr sz="110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662" b="1"/>
            </a:lvl1pPr>
            <a:lvl2pPr marL="316520" indent="0">
              <a:buNone/>
              <a:defRPr sz="1385" b="1"/>
            </a:lvl2pPr>
            <a:lvl3pPr marL="633039" indent="0">
              <a:buNone/>
              <a:defRPr sz="1246" b="1"/>
            </a:lvl3pPr>
            <a:lvl4pPr marL="949559" indent="0">
              <a:buNone/>
              <a:defRPr sz="1108" b="1"/>
            </a:lvl4pPr>
            <a:lvl5pPr marL="1266078" indent="0">
              <a:buNone/>
              <a:defRPr sz="1108" b="1"/>
            </a:lvl5pPr>
            <a:lvl6pPr marL="1582598" indent="0">
              <a:buNone/>
              <a:defRPr sz="1108" b="1"/>
            </a:lvl6pPr>
            <a:lvl7pPr marL="1899117" indent="0">
              <a:buNone/>
              <a:defRPr sz="1108" b="1"/>
            </a:lvl7pPr>
            <a:lvl8pPr marL="2215637" indent="0">
              <a:buNone/>
              <a:defRPr sz="1108" b="1"/>
            </a:lvl8pPr>
            <a:lvl9pPr marL="2532156" indent="0">
              <a:buNone/>
              <a:defRPr sz="1108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0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6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21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215"/>
            </a:lvl1pPr>
            <a:lvl2pPr>
              <a:defRPr sz="1938"/>
            </a:lvl2pPr>
            <a:lvl3pPr>
              <a:defRPr sz="1662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108"/>
            </a:lvl1pPr>
            <a:lvl2pPr marL="316520" indent="0">
              <a:buNone/>
              <a:defRPr sz="969"/>
            </a:lvl2pPr>
            <a:lvl3pPr marL="633039" indent="0">
              <a:buNone/>
              <a:defRPr sz="831"/>
            </a:lvl3pPr>
            <a:lvl4pPr marL="949559" indent="0">
              <a:buNone/>
              <a:defRPr sz="692"/>
            </a:lvl4pPr>
            <a:lvl5pPr marL="1266078" indent="0">
              <a:buNone/>
              <a:defRPr sz="692"/>
            </a:lvl5pPr>
            <a:lvl6pPr marL="1582598" indent="0">
              <a:buNone/>
              <a:defRPr sz="692"/>
            </a:lvl6pPr>
            <a:lvl7pPr marL="1899117" indent="0">
              <a:buNone/>
              <a:defRPr sz="692"/>
            </a:lvl7pPr>
            <a:lvl8pPr marL="2215637" indent="0">
              <a:buNone/>
              <a:defRPr sz="692"/>
            </a:lvl8pPr>
            <a:lvl9pPr marL="2532156" indent="0">
              <a:buNone/>
              <a:defRPr sz="692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517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21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215"/>
            </a:lvl1pPr>
            <a:lvl2pPr marL="316520" indent="0">
              <a:buNone/>
              <a:defRPr sz="1938"/>
            </a:lvl2pPr>
            <a:lvl3pPr marL="633039" indent="0">
              <a:buNone/>
              <a:defRPr sz="1662"/>
            </a:lvl3pPr>
            <a:lvl4pPr marL="949559" indent="0">
              <a:buNone/>
              <a:defRPr sz="1385"/>
            </a:lvl4pPr>
            <a:lvl5pPr marL="1266078" indent="0">
              <a:buNone/>
              <a:defRPr sz="1385"/>
            </a:lvl5pPr>
            <a:lvl6pPr marL="1582598" indent="0">
              <a:buNone/>
              <a:defRPr sz="1385"/>
            </a:lvl6pPr>
            <a:lvl7pPr marL="1899117" indent="0">
              <a:buNone/>
              <a:defRPr sz="1385"/>
            </a:lvl7pPr>
            <a:lvl8pPr marL="2215637" indent="0">
              <a:buNone/>
              <a:defRPr sz="1385"/>
            </a:lvl8pPr>
            <a:lvl9pPr marL="2532156" indent="0">
              <a:buNone/>
              <a:defRPr sz="138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108"/>
            </a:lvl1pPr>
            <a:lvl2pPr marL="316520" indent="0">
              <a:buNone/>
              <a:defRPr sz="969"/>
            </a:lvl2pPr>
            <a:lvl3pPr marL="633039" indent="0">
              <a:buNone/>
              <a:defRPr sz="831"/>
            </a:lvl3pPr>
            <a:lvl4pPr marL="949559" indent="0">
              <a:buNone/>
              <a:defRPr sz="692"/>
            </a:lvl4pPr>
            <a:lvl5pPr marL="1266078" indent="0">
              <a:buNone/>
              <a:defRPr sz="692"/>
            </a:lvl5pPr>
            <a:lvl6pPr marL="1582598" indent="0">
              <a:buNone/>
              <a:defRPr sz="692"/>
            </a:lvl6pPr>
            <a:lvl7pPr marL="1899117" indent="0">
              <a:buNone/>
              <a:defRPr sz="692"/>
            </a:lvl7pPr>
            <a:lvl8pPr marL="2215637" indent="0">
              <a:buNone/>
              <a:defRPr sz="692"/>
            </a:lvl8pPr>
            <a:lvl9pPr marL="2532156" indent="0">
              <a:buNone/>
              <a:defRPr sz="692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5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eAAquin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FDC3139-EE25-97B6-0823-40C73C8CF716}"/>
              </a:ext>
            </a:extLst>
          </p:cNvPr>
          <p:cNvSpPr/>
          <p:nvPr/>
        </p:nvSpPr>
        <p:spPr>
          <a:xfrm>
            <a:off x="0" y="373"/>
            <a:ext cx="6968743" cy="9903186"/>
          </a:xfrm>
          <a:prstGeom prst="rect">
            <a:avLst/>
          </a:prstGeom>
          <a:solidFill>
            <a:srgbClr val="B70C1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25C1691-3790-36E8-E34A-5CF85B2F8CE6}"/>
              </a:ext>
            </a:extLst>
          </p:cNvPr>
          <p:cNvSpPr/>
          <p:nvPr/>
        </p:nvSpPr>
        <p:spPr>
          <a:xfrm>
            <a:off x="0" y="3898"/>
            <a:ext cx="6968836" cy="98982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765C2A-5C8C-257C-3627-519CF1F0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23" y="1791134"/>
            <a:ext cx="4396168" cy="63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99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efazer a imagem, ao invés de ser o número 4, quero que escreva 'conclusão', neste estilo de imagem">
            <a:extLst>
              <a:ext uri="{FF2B5EF4-FFF2-40B4-BE49-F238E27FC236}">
                <a16:creationId xmlns:a16="http://schemas.microsoft.com/office/drawing/2014/main" id="{3C606E3D-4FCA-60E0-3D38-0618B2C1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2" y="3124200"/>
            <a:ext cx="4923064" cy="3657600"/>
          </a:xfrm>
          <a:prstGeom prst="rect">
            <a:avLst/>
          </a:prstGeom>
        </p:spPr>
      </p:pic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5C78E5DE-5039-421D-03B8-0CE694E2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49" y="6766247"/>
            <a:ext cx="725497" cy="725716"/>
          </a:xfrm>
          <a:prstGeom prst="ellipse">
            <a:avLst/>
          </a:prstGeom>
          <a:ln w="63500" cap="rnd">
            <a:solidFill>
              <a:srgbClr val="0101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76788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AB57AD-9478-E1B5-7182-4B7BD293F333}"/>
              </a:ext>
            </a:extLst>
          </p:cNvPr>
          <p:cNvSpPr/>
          <p:nvPr/>
        </p:nvSpPr>
        <p:spPr>
          <a:xfrm>
            <a:off x="0" y="-1"/>
            <a:ext cx="6864396" cy="9901442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79243214-3FED-1DFB-E364-B92B58CE0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t="3922" r="-4651"/>
          <a:stretch>
            <a:fillRect/>
          </a:stretch>
        </p:blipFill>
        <p:spPr>
          <a:xfrm>
            <a:off x="231101" y="895415"/>
            <a:ext cx="6388760" cy="8181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7ACE0D8-1080-0E83-1159-4151C585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  <a:latin typeface="Browallia New"/>
                <a:ea typeface="+mj-lt"/>
                <a:cs typeface="+mj-lt"/>
              </a:rPr>
              <a:t>Agradecimentos</a:t>
            </a:r>
            <a:endParaRPr lang="pt-BR" sz="3600" b="1" dirty="0">
              <a:solidFill>
                <a:srgbClr val="FF0000"/>
              </a:solidFill>
              <a:latin typeface="Browallia New"/>
              <a:ea typeface="Calibri Light"/>
              <a:cs typeface="Calibri Light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6C8A2BF-6918-56D3-7354-57A0A4EB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542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latin typeface="Browallia New"/>
                <a:ea typeface="Calibri" panose="020F0502020204030204"/>
                <a:cs typeface="Calibri" panose="020F0502020204030204"/>
              </a:rPr>
              <a:t>Agradeço a DIO em parceria com o Santander por ter me proporcionado esse momento de aprendizagem sobre um tema tão importante e abrangente que é a Inteligência artificial.</a:t>
            </a:r>
            <a:endParaRPr lang="pt-BR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pt-BR" dirty="0">
              <a:latin typeface="Browallia New"/>
              <a:ea typeface="Calibri"/>
              <a:cs typeface="Calibri"/>
            </a:endParaRPr>
          </a:p>
          <a:p>
            <a:pPr marL="0" indent="0">
              <a:buNone/>
            </a:pPr>
            <a:r>
              <a:rPr lang="pt-BR" dirty="0">
                <a:latin typeface="Browallia New"/>
                <a:ea typeface="+mn-lt"/>
                <a:cs typeface="+mn-lt"/>
              </a:rPr>
              <a:t>Abaixo está o link do meu GitHub, onde compartilho todos os projetos práticos desenvolvidos ao longo do meu aprendizado em programação.</a:t>
            </a:r>
          </a:p>
          <a:p>
            <a:pPr marL="0" indent="0">
              <a:buNone/>
            </a:pPr>
            <a:r>
              <a:rPr lang="pt-BR" dirty="0">
                <a:latin typeface="Browallia New"/>
                <a:ea typeface="Calibri"/>
                <a:cs typeface="Calibri"/>
              </a:rPr>
              <a:t>Muito obrigada,</a:t>
            </a:r>
          </a:p>
          <a:p>
            <a:pPr marL="0" indent="0" algn="r">
              <a:buNone/>
            </a:pPr>
            <a:r>
              <a:rPr lang="pt-BR" dirty="0">
                <a:latin typeface="Browallia New"/>
                <a:ea typeface="Calibri"/>
                <a:cs typeface="Calibri"/>
              </a:rPr>
              <a:t>Michele de Azevedo Aquino </a:t>
            </a:r>
          </a:p>
          <a:p>
            <a:pPr marL="0" indent="0">
              <a:buNone/>
            </a:pPr>
            <a:endParaRPr lang="pt-BR" dirty="0">
              <a:latin typeface="Browallia New"/>
              <a:ea typeface="Calibri"/>
              <a:cs typeface="Calibri"/>
            </a:endParaRPr>
          </a:p>
          <a:p>
            <a:pPr marL="0" indent="0">
              <a:buNone/>
            </a:pPr>
            <a:endParaRPr lang="pt-BR" dirty="0">
              <a:latin typeface="Browallia New"/>
              <a:ea typeface="Calibri"/>
              <a:cs typeface="Calibri"/>
            </a:endParaRPr>
          </a:p>
          <a:p>
            <a:pPr marL="0" indent="0">
              <a:buNone/>
            </a:pPr>
            <a:endParaRPr lang="pt-BR" dirty="0">
              <a:latin typeface="Browallia New"/>
              <a:ea typeface="Calibri"/>
              <a:cs typeface="Calibri"/>
            </a:endParaRPr>
          </a:p>
          <a:p>
            <a:pPr marL="0" indent="0">
              <a:buNone/>
            </a:pPr>
            <a:endParaRPr lang="pt-BR" dirty="0">
              <a:latin typeface="Browallia New"/>
              <a:ea typeface="Calibri"/>
              <a:cs typeface="Calibri"/>
            </a:endParaRPr>
          </a:p>
          <a:p>
            <a:pPr marL="0" indent="0">
              <a:buNone/>
            </a:pPr>
            <a:endParaRPr lang="pt-BR" dirty="0">
              <a:latin typeface="Browallia New"/>
              <a:ea typeface="Calibri"/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2F9D21-E293-96A2-0563-555264319938}"/>
              </a:ext>
            </a:extLst>
          </p:cNvPr>
          <p:cNvSpPr txBox="1"/>
          <p:nvPr/>
        </p:nvSpPr>
        <p:spPr>
          <a:xfrm>
            <a:off x="820728" y="7789456"/>
            <a:ext cx="52147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latin typeface="Browallia New"/>
                <a:ea typeface="Calibri"/>
                <a:cs typeface="Calibri"/>
              </a:rPr>
              <a:t>Link: </a:t>
            </a:r>
            <a:r>
              <a:rPr lang="pt-BR" sz="2400" dirty="0">
                <a:latin typeface="Browallia New"/>
                <a:ea typeface="Calibri"/>
                <a:cs typeface="Calibri"/>
                <a:hlinkClick r:id="rId3"/>
              </a:rPr>
              <a:t>https://github.com/MicheleAAquino</a:t>
            </a:r>
            <a:endParaRPr lang="pt-BR" sz="240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4524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 descr="1">
            <a:extLst>
              <a:ext uri="{FF2B5EF4-FFF2-40B4-BE49-F238E27FC236}">
                <a16:creationId xmlns:a16="http://schemas.microsoft.com/office/drawing/2014/main" id="{32017E07-8638-0623-E7D4-CE0C55F03040}"/>
              </a:ext>
            </a:extLst>
          </p:cNvPr>
          <p:cNvSpPr/>
          <p:nvPr/>
        </p:nvSpPr>
        <p:spPr>
          <a:xfrm>
            <a:off x="1" y="378"/>
            <a:ext cx="6965787" cy="9905245"/>
          </a:xfrm>
          <a:prstGeom prst="rect">
            <a:avLst/>
          </a:prstGeom>
          <a:solidFill>
            <a:srgbClr val="0101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4000" b="1" dirty="0">
              <a:latin typeface="Apto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9AB1E6-45A7-04B1-232B-B294FF23F5F7}"/>
              </a:ext>
            </a:extLst>
          </p:cNvPr>
          <p:cNvSpPr txBox="1"/>
          <p:nvPr/>
        </p:nvSpPr>
        <p:spPr>
          <a:xfrm>
            <a:off x="1246590" y="5069351"/>
            <a:ext cx="4099780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ptos"/>
              </a:rPr>
              <a:t>PROMPTS</a:t>
            </a:r>
          </a:p>
        </p:txBody>
      </p:sp>
      <p:pic>
        <p:nvPicPr>
          <p:cNvPr id="3" name="Imagem 2" descr="Ícone&#10;&#10;O conteúdo gerado por IA pode estar incorreto.">
            <a:extLst>
              <a:ext uri="{FF2B5EF4-FFF2-40B4-BE49-F238E27FC236}">
                <a16:creationId xmlns:a16="http://schemas.microsoft.com/office/drawing/2014/main" id="{41F74F3D-2A57-3B5E-ACAA-928E2FB0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33" y="6820676"/>
            <a:ext cx="725497" cy="725716"/>
          </a:xfrm>
          <a:prstGeom prst="ellipse">
            <a:avLst/>
          </a:prstGeom>
          <a:ln w="63500" cap="rnd">
            <a:solidFill>
              <a:srgbClr val="0101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B8938E-2048-7D5F-3184-996401BF9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32" y="2777078"/>
            <a:ext cx="1953988" cy="173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6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9373401-F281-389D-CB1E-C9F9EDAA8BC2}"/>
              </a:ext>
            </a:extLst>
          </p:cNvPr>
          <p:cNvSpPr/>
          <p:nvPr/>
        </p:nvSpPr>
        <p:spPr>
          <a:xfrm>
            <a:off x="0" y="-1"/>
            <a:ext cx="6864396" cy="9901442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55CBEBC7-643B-A6DE-0B00-4C39ADB94F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t="3922" r="-4651"/>
          <a:stretch>
            <a:fillRect/>
          </a:stretch>
        </p:blipFill>
        <p:spPr>
          <a:xfrm>
            <a:off x="231101" y="895415"/>
            <a:ext cx="6388760" cy="8181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7E17E2-BECA-3E5D-FCBE-CBB218D9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  <a:latin typeface="Browallia New"/>
                <a:ea typeface="+mj-lt"/>
                <a:cs typeface="+mj-lt"/>
              </a:rPr>
              <a:t>Prompts: A Linguagem da Inteligência Artificial</a:t>
            </a:r>
            <a:endParaRPr lang="pt-BR" sz="3600" b="1" dirty="0">
              <a:solidFill>
                <a:srgbClr val="FF0000"/>
              </a:solidFill>
              <a:latin typeface="Browallia New"/>
              <a:cs typeface="Arial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E422C-FECB-3FEB-0F5F-6529E7A7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5429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pt-BR" dirty="0">
                <a:latin typeface="Browallia New"/>
                <a:ea typeface="+mn-lt"/>
                <a:cs typeface="+mn-lt"/>
              </a:rPr>
              <a:t>Os </a:t>
            </a:r>
            <a:r>
              <a:rPr lang="pt-BR" i="1" dirty="0">
                <a:latin typeface="Browallia New"/>
                <a:ea typeface="+mn-lt"/>
                <a:cs typeface="+mn-lt"/>
              </a:rPr>
              <a:t>prompts</a:t>
            </a:r>
            <a:r>
              <a:rPr lang="pt-BR" dirty="0">
                <a:latin typeface="Browallia New"/>
                <a:ea typeface="+mn-lt"/>
                <a:cs typeface="+mn-lt"/>
              </a:rPr>
              <a:t> são instruções ou perguntas que direcionam a inteligência artificial para gerar respostas específicas. Quanto mais claro e detalhado for o prompt, melhor será o resultado obtido.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Eles funcionam como o “comando” que guia o modelo a interpretar a intenção do usuário.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Um bom prompt contém </a:t>
            </a:r>
            <a:r>
              <a:rPr lang="pt-BR" b="1" dirty="0">
                <a:latin typeface="Browallia New"/>
                <a:ea typeface="+mn-lt"/>
                <a:cs typeface="+mn-lt"/>
              </a:rPr>
              <a:t>contexto</a:t>
            </a:r>
            <a:r>
              <a:rPr lang="pt-BR" dirty="0">
                <a:latin typeface="Browallia New"/>
                <a:ea typeface="+mn-lt"/>
                <a:cs typeface="+mn-lt"/>
              </a:rPr>
              <a:t>, </a:t>
            </a:r>
            <a:r>
              <a:rPr lang="pt-BR" b="1" dirty="0">
                <a:latin typeface="Browallia New"/>
                <a:ea typeface="+mn-lt"/>
                <a:cs typeface="+mn-lt"/>
              </a:rPr>
              <a:t>objetivo</a:t>
            </a:r>
            <a:r>
              <a:rPr lang="pt-BR" dirty="0">
                <a:latin typeface="Browallia New"/>
                <a:ea typeface="+mn-lt"/>
                <a:cs typeface="+mn-lt"/>
              </a:rPr>
              <a:t> e, quando possível, </a:t>
            </a:r>
            <a:r>
              <a:rPr lang="pt-BR" b="1" dirty="0">
                <a:latin typeface="Browallia New"/>
                <a:ea typeface="+mn-lt"/>
                <a:cs typeface="+mn-lt"/>
              </a:rPr>
              <a:t>exemplos</a:t>
            </a:r>
            <a:r>
              <a:rPr lang="pt-BR" dirty="0">
                <a:latin typeface="Browallia New"/>
                <a:ea typeface="+mn-lt"/>
                <a:cs typeface="+mn-lt"/>
              </a:rPr>
              <a:t>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Com o uso contínuo, é possível aprender a “conversar” com a IA de forma estratégica, transformando-a em uma poderosa ferramenta de produtividade e criatividade.</a:t>
            </a:r>
            <a:endParaRPr lang="pt-BR">
              <a:latin typeface="Browallia New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7483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recrie esta imagem porém com o número 2">
            <a:extLst>
              <a:ext uri="{FF2B5EF4-FFF2-40B4-BE49-F238E27FC236}">
                <a16:creationId xmlns:a16="http://schemas.microsoft.com/office/drawing/2014/main" id="{BAD07510-D0FA-68FD-9A6E-A0558049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65" y="2589469"/>
            <a:ext cx="2424906" cy="2365747"/>
          </a:xfrm>
          <a:prstGeom prst="rect">
            <a:avLst/>
          </a:prstGeom>
        </p:spPr>
      </p:pic>
      <p:pic>
        <p:nvPicPr>
          <p:cNvPr id="43" name="Imagem 42" descr="Ícone&#10;&#10;O conteúdo gerado por IA pode estar incorreto.">
            <a:extLst>
              <a:ext uri="{FF2B5EF4-FFF2-40B4-BE49-F238E27FC236}">
                <a16:creationId xmlns:a16="http://schemas.microsoft.com/office/drawing/2014/main" id="{67C655E4-7116-B4C4-9AAE-C9C279F9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348" y="7123040"/>
            <a:ext cx="725497" cy="725716"/>
          </a:xfrm>
          <a:prstGeom prst="ellipse">
            <a:avLst/>
          </a:prstGeom>
          <a:ln w="63500" cap="rnd">
            <a:solidFill>
              <a:srgbClr val="0101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367671CE-E000-03B2-C489-4840F9E4A90D}"/>
              </a:ext>
            </a:extLst>
          </p:cNvPr>
          <p:cNvSpPr txBox="1"/>
          <p:nvPr/>
        </p:nvSpPr>
        <p:spPr>
          <a:xfrm>
            <a:off x="1376258" y="5558891"/>
            <a:ext cx="4099780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ptos"/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75870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85798-1F37-60D4-B44B-0E51337D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3116BB-3400-D924-2201-BFD1060B0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9CE2CA6-0D34-F134-5A0E-98A80B9B2329}"/>
              </a:ext>
            </a:extLst>
          </p:cNvPr>
          <p:cNvSpPr/>
          <p:nvPr/>
        </p:nvSpPr>
        <p:spPr>
          <a:xfrm>
            <a:off x="0" y="-1"/>
            <a:ext cx="6864396" cy="9901442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E0170753-90D7-B618-3266-3C35C9D5C2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t="3922" r="-4651"/>
          <a:stretch>
            <a:fillRect/>
          </a:stretch>
        </p:blipFill>
        <p:spPr>
          <a:xfrm>
            <a:off x="231101" y="868460"/>
            <a:ext cx="6388760" cy="8181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99609CFE-59C5-222D-40DB-ADA6EE7E9516}"/>
              </a:ext>
            </a:extLst>
          </p:cNvPr>
          <p:cNvSpPr txBox="1">
            <a:spLocks/>
          </p:cNvSpPr>
          <p:nvPr/>
        </p:nvSpPr>
        <p:spPr>
          <a:xfrm>
            <a:off x="623888" y="6798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rgbClr val="FF0000"/>
                </a:solidFill>
                <a:latin typeface="Browallia New"/>
                <a:ea typeface="+mj-lt"/>
                <a:cs typeface="+mj-lt"/>
              </a:rPr>
              <a:t>LLM: O Cérebro das </a:t>
            </a:r>
            <a:r>
              <a:rPr lang="pt-BR" sz="3600" b="1" err="1">
                <a:solidFill>
                  <a:srgbClr val="FF0000"/>
                </a:solidFill>
                <a:latin typeface="Browallia New"/>
                <a:ea typeface="+mj-lt"/>
                <a:cs typeface="+mj-lt"/>
              </a:rPr>
              <a:t>IAs</a:t>
            </a:r>
            <a:r>
              <a:rPr lang="pt-BR" sz="3600" b="1" dirty="0">
                <a:solidFill>
                  <a:srgbClr val="FF0000"/>
                </a:solidFill>
                <a:latin typeface="Browallia New"/>
                <a:ea typeface="+mj-lt"/>
                <a:cs typeface="+mj-lt"/>
              </a:rPr>
              <a:t> Conversacionais</a:t>
            </a:r>
            <a:endParaRPr lang="pt-BR" sz="3600" b="1">
              <a:latin typeface="Browallia New"/>
              <a:cs typeface="Browallia New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0DD32402-28E1-4DDE-6943-9B7C7DA0F002}"/>
              </a:ext>
            </a:extLst>
          </p:cNvPr>
          <p:cNvSpPr txBox="1">
            <a:spLocks/>
          </p:cNvSpPr>
          <p:nvPr/>
        </p:nvSpPr>
        <p:spPr>
          <a:xfrm>
            <a:off x="471488" y="2637014"/>
            <a:ext cx="5915025" cy="6542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pt-BR" dirty="0">
                <a:latin typeface="Browallia New"/>
                <a:ea typeface="+mn-lt"/>
                <a:cs typeface="+mn-lt"/>
              </a:rPr>
              <a:t>Os </a:t>
            </a:r>
            <a:r>
              <a:rPr lang="pt-BR" i="1" dirty="0">
                <a:latin typeface="Browallia New"/>
                <a:ea typeface="+mn-lt"/>
                <a:cs typeface="+mn-lt"/>
              </a:rPr>
              <a:t>Large </a:t>
            </a:r>
            <a:r>
              <a:rPr lang="pt-BR" i="1" dirty="0" err="1">
                <a:latin typeface="Browallia New"/>
                <a:ea typeface="+mn-lt"/>
                <a:cs typeface="+mn-lt"/>
              </a:rPr>
              <a:t>Language</a:t>
            </a:r>
            <a:r>
              <a:rPr lang="pt-BR" i="1" dirty="0">
                <a:latin typeface="Browallia New"/>
                <a:ea typeface="+mn-lt"/>
                <a:cs typeface="+mn-lt"/>
              </a:rPr>
              <a:t> Models</a:t>
            </a:r>
            <a:r>
              <a:rPr lang="pt-BR" dirty="0">
                <a:latin typeface="Browallia New"/>
                <a:ea typeface="+mn-lt"/>
                <a:cs typeface="+mn-lt"/>
              </a:rPr>
              <a:t> (</a:t>
            </a:r>
            <a:r>
              <a:rPr lang="pt-BR" dirty="0" err="1">
                <a:latin typeface="Browallia New"/>
                <a:ea typeface="+mn-lt"/>
                <a:cs typeface="+mn-lt"/>
              </a:rPr>
              <a:t>LLMs</a:t>
            </a:r>
            <a:r>
              <a:rPr lang="pt-BR" dirty="0">
                <a:latin typeface="Browallia New"/>
                <a:ea typeface="+mn-lt"/>
                <a:cs typeface="+mn-lt"/>
              </a:rPr>
              <a:t>) são modelos de linguagem de grande porte treinados com vastas quantidades de texto.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Eles aprendem padrões da linguagem humana e são capazes de </a:t>
            </a:r>
            <a:r>
              <a:rPr lang="pt-BR" b="1" dirty="0">
                <a:latin typeface="Browallia New"/>
                <a:ea typeface="+mn-lt"/>
                <a:cs typeface="+mn-lt"/>
              </a:rPr>
              <a:t>entender, interpretar e gerar texto</a:t>
            </a:r>
            <a:r>
              <a:rPr lang="pt-BR" dirty="0">
                <a:latin typeface="Browallia New"/>
                <a:ea typeface="+mn-lt"/>
                <a:cs typeface="+mn-lt"/>
              </a:rPr>
              <a:t> de maneira natural.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Modelos como o GPT (da OpenAI) e outros </a:t>
            </a:r>
            <a:r>
              <a:rPr lang="pt-BR" dirty="0" err="1">
                <a:latin typeface="Browallia New"/>
                <a:ea typeface="+mn-lt"/>
                <a:cs typeface="+mn-lt"/>
              </a:rPr>
              <a:t>LLMs</a:t>
            </a:r>
            <a:r>
              <a:rPr lang="pt-BR" dirty="0">
                <a:latin typeface="Browallia New"/>
                <a:ea typeface="+mn-lt"/>
                <a:cs typeface="+mn-lt"/>
              </a:rPr>
              <a:t> funcionam a partir de redes neurais profundas, simulando o raciocínio humano.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Na prática, os </a:t>
            </a:r>
            <a:r>
              <a:rPr lang="pt-BR" dirty="0" err="1">
                <a:latin typeface="Browallia New"/>
                <a:ea typeface="+mn-lt"/>
                <a:cs typeface="+mn-lt"/>
              </a:rPr>
              <a:t>LLMs</a:t>
            </a:r>
            <a:r>
              <a:rPr lang="pt-BR" dirty="0">
                <a:latin typeface="Browallia New"/>
                <a:ea typeface="+mn-lt"/>
                <a:cs typeface="+mn-lt"/>
              </a:rPr>
              <a:t> estão por trás de assistentes virtuais, </a:t>
            </a:r>
            <a:r>
              <a:rPr lang="pt-BR" dirty="0" err="1">
                <a:latin typeface="Browallia New"/>
                <a:ea typeface="+mn-lt"/>
                <a:cs typeface="+mn-lt"/>
              </a:rPr>
              <a:t>chatbots</a:t>
            </a:r>
            <a:r>
              <a:rPr lang="pt-BR" dirty="0">
                <a:latin typeface="Browallia New"/>
                <a:ea typeface="+mn-lt"/>
                <a:cs typeface="+mn-lt"/>
              </a:rPr>
              <a:t> e ferramentas de automação que otimizam processos e reduzem tarefas repetitivas.</a:t>
            </a:r>
            <a:endParaRPr lang="pt-BR">
              <a:latin typeface="Browallia New"/>
              <a:cs typeface="Browallia New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7737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 descr="1">
            <a:extLst>
              <a:ext uri="{FF2B5EF4-FFF2-40B4-BE49-F238E27FC236}">
                <a16:creationId xmlns:a16="http://schemas.microsoft.com/office/drawing/2014/main" id="{6BAC2C05-629E-3517-F158-2F86959C9C66}"/>
              </a:ext>
            </a:extLst>
          </p:cNvPr>
          <p:cNvSpPr/>
          <p:nvPr/>
        </p:nvSpPr>
        <p:spPr>
          <a:xfrm>
            <a:off x="1" y="378"/>
            <a:ext cx="6965787" cy="9905245"/>
          </a:xfrm>
          <a:prstGeom prst="rect">
            <a:avLst/>
          </a:prstGeom>
          <a:solidFill>
            <a:srgbClr val="0101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4000" b="1" dirty="0">
              <a:latin typeface="Apto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D8A592-CDB2-7B57-967D-996B73910FB8}"/>
              </a:ext>
            </a:extLst>
          </p:cNvPr>
          <p:cNvSpPr txBox="1"/>
          <p:nvPr/>
        </p:nvSpPr>
        <p:spPr>
          <a:xfrm>
            <a:off x="1433888" y="4954165"/>
            <a:ext cx="4099780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ptos"/>
              </a:rPr>
              <a:t>ÉTICA</a:t>
            </a:r>
          </a:p>
        </p:txBody>
      </p:sp>
      <p:pic>
        <p:nvPicPr>
          <p:cNvPr id="17" name="Imagem 16" descr="Ícone&#10;&#10;O conteúdo gerado por IA pode estar incorreto.">
            <a:extLst>
              <a:ext uri="{FF2B5EF4-FFF2-40B4-BE49-F238E27FC236}">
                <a16:creationId xmlns:a16="http://schemas.microsoft.com/office/drawing/2014/main" id="{918E6877-E280-6BE3-B043-19AA3E8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48" y="6719888"/>
            <a:ext cx="725497" cy="725716"/>
          </a:xfrm>
          <a:prstGeom prst="ellipse">
            <a:avLst/>
          </a:prstGeom>
          <a:ln w="63500" cap="rnd">
            <a:solidFill>
              <a:srgbClr val="0101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Imagem 19" descr="recrie esta imagem porém com o número 3">
            <a:extLst>
              <a:ext uri="{FF2B5EF4-FFF2-40B4-BE49-F238E27FC236}">
                <a16:creationId xmlns:a16="http://schemas.microsoft.com/office/drawing/2014/main" id="{9D451B9A-5989-547A-6465-6DC6385D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944" y="2001135"/>
            <a:ext cx="2464137" cy="24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7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D60F6-B3AA-9F35-E419-29157DFD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900A1-1E92-E4AC-141B-7C508E762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D1AEBF-44C8-E561-E47B-E65039F84E48}"/>
              </a:ext>
            </a:extLst>
          </p:cNvPr>
          <p:cNvSpPr/>
          <p:nvPr/>
        </p:nvSpPr>
        <p:spPr>
          <a:xfrm>
            <a:off x="0" y="-1"/>
            <a:ext cx="6864396" cy="9901442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9B5B3468-C41E-346A-92EF-BA6A941587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t="3922" r="-4651"/>
          <a:stretch>
            <a:fillRect/>
          </a:stretch>
        </p:blipFill>
        <p:spPr>
          <a:xfrm>
            <a:off x="231101" y="895415"/>
            <a:ext cx="6388760" cy="8181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8AAEFF8-3E15-13CA-FF59-76537C425E66}"/>
              </a:ext>
            </a:extLst>
          </p:cNvPr>
          <p:cNvSpPr txBox="1">
            <a:spLocks/>
          </p:cNvSpPr>
          <p:nvPr/>
        </p:nvSpPr>
        <p:spPr>
          <a:xfrm>
            <a:off x="623888" y="6798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>
                <a:solidFill>
                  <a:srgbClr val="FF0000"/>
                </a:solidFill>
                <a:ea typeface="+mj-lt"/>
                <a:cs typeface="+mj-lt"/>
              </a:rPr>
              <a:t>LLM: O Cérebro das IAs Conversacionais</a:t>
            </a:r>
            <a:endParaRPr lang="pt-BR"/>
          </a:p>
        </p:txBody>
      </p:sp>
      <p:sp>
        <p:nvSpPr>
          <p:cNvPr id="11" name="Espaço Reservado para Conteúdo 2" descr="Ícone, nome da empresa&#10;&#10;O conteúdo gerado por IA pode estar incorreto.">
            <a:extLst>
              <a:ext uri="{FF2B5EF4-FFF2-40B4-BE49-F238E27FC236}">
                <a16:creationId xmlns:a16="http://schemas.microsoft.com/office/drawing/2014/main" id="{E05A26C3-8136-5140-ABB7-DF8333644F20}"/>
              </a:ext>
            </a:extLst>
          </p:cNvPr>
          <p:cNvSpPr txBox="1">
            <a:spLocks/>
          </p:cNvSpPr>
          <p:nvPr/>
        </p:nvSpPr>
        <p:spPr>
          <a:xfrm>
            <a:off x="471488" y="2637014"/>
            <a:ext cx="5915025" cy="654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pt-BR" dirty="0">
                <a:ea typeface="+mn-lt"/>
                <a:cs typeface="+mn-lt"/>
              </a:rPr>
              <a:t>Os </a:t>
            </a:r>
            <a:r>
              <a:rPr lang="pt-BR" i="1" dirty="0">
                <a:ea typeface="+mn-lt"/>
                <a:cs typeface="+mn-lt"/>
              </a:rPr>
              <a:t>Large </a:t>
            </a:r>
            <a:r>
              <a:rPr lang="pt-BR" i="1" dirty="0" err="1">
                <a:ea typeface="+mn-lt"/>
                <a:cs typeface="+mn-lt"/>
              </a:rPr>
              <a:t>Language</a:t>
            </a:r>
            <a:r>
              <a:rPr lang="pt-BR" i="1" dirty="0">
                <a:ea typeface="+mn-lt"/>
                <a:cs typeface="+mn-lt"/>
              </a:rPr>
              <a:t> Models</a:t>
            </a:r>
            <a:r>
              <a:rPr lang="pt-BR" dirty="0">
                <a:ea typeface="+mn-lt"/>
                <a:cs typeface="+mn-lt"/>
              </a:rPr>
              <a:t> (</a:t>
            </a:r>
            <a:r>
              <a:rPr lang="pt-BR" dirty="0" err="1">
                <a:ea typeface="+mn-lt"/>
                <a:cs typeface="+mn-lt"/>
              </a:rPr>
              <a:t>LLMs</a:t>
            </a:r>
            <a:r>
              <a:rPr lang="pt-BR" dirty="0">
                <a:ea typeface="+mn-lt"/>
                <a:cs typeface="+mn-lt"/>
              </a:rPr>
              <a:t>) são modelos de linguagem de grande porte treinados com vastas quantidades de texto.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 Eles aprendem padrões da linguagem humana e são capazes de </a:t>
            </a:r>
            <a:r>
              <a:rPr lang="pt-BR" b="1" dirty="0">
                <a:ea typeface="+mn-lt"/>
                <a:cs typeface="+mn-lt"/>
              </a:rPr>
              <a:t>entender, interpretar e gerar texto</a:t>
            </a:r>
            <a:r>
              <a:rPr lang="pt-BR" dirty="0">
                <a:ea typeface="+mn-lt"/>
                <a:cs typeface="+mn-lt"/>
              </a:rPr>
              <a:t> de maneira natural.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 Modelos como o GPT (da OpenAI) e outros </a:t>
            </a:r>
            <a:r>
              <a:rPr lang="pt-BR" dirty="0" err="1">
                <a:ea typeface="+mn-lt"/>
                <a:cs typeface="+mn-lt"/>
              </a:rPr>
              <a:t>LLMs</a:t>
            </a:r>
            <a:r>
              <a:rPr lang="pt-BR" dirty="0">
                <a:ea typeface="+mn-lt"/>
                <a:cs typeface="+mn-lt"/>
              </a:rPr>
              <a:t> funcionam a partir de redes neurais profundas, simulando o raciocínio humano.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 Na prática, os </a:t>
            </a:r>
            <a:r>
              <a:rPr lang="pt-BR" dirty="0" err="1">
                <a:ea typeface="+mn-lt"/>
                <a:cs typeface="+mn-lt"/>
              </a:rPr>
              <a:t>LLMs</a:t>
            </a:r>
            <a:r>
              <a:rPr lang="pt-BR" dirty="0">
                <a:ea typeface="+mn-lt"/>
                <a:cs typeface="+mn-lt"/>
              </a:rPr>
              <a:t> estão por trás de assistentes virtuais, </a:t>
            </a:r>
            <a:r>
              <a:rPr lang="pt-BR" dirty="0" err="1">
                <a:ea typeface="+mn-lt"/>
                <a:cs typeface="+mn-lt"/>
              </a:rPr>
              <a:t>chatbots</a:t>
            </a:r>
            <a:r>
              <a:rPr lang="pt-BR" dirty="0">
                <a:ea typeface="+mn-lt"/>
                <a:cs typeface="+mn-lt"/>
              </a:rPr>
              <a:t> e ferramentas de automação que otimizam processos e reduzem tarefas repetitivas.</a:t>
            </a:r>
            <a:endParaRPr lang="pt-B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pt-BR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B94CF4-5F6B-06D6-48B0-2C982A5FF2A6}"/>
              </a:ext>
            </a:extLst>
          </p:cNvPr>
          <p:cNvSpPr/>
          <p:nvPr/>
        </p:nvSpPr>
        <p:spPr>
          <a:xfrm>
            <a:off x="-6083" y="37213"/>
            <a:ext cx="6864396" cy="9901442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4F84BB06-06F8-5846-CC92-FAB3B8B3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t="3922" r="-4651"/>
          <a:stretch>
            <a:fillRect/>
          </a:stretch>
        </p:blipFill>
        <p:spPr>
          <a:xfrm>
            <a:off x="297056" y="831841"/>
            <a:ext cx="6388760" cy="8181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0B2FBA91-6BD9-83F4-BB43-F0DBE9AD473D}"/>
              </a:ext>
            </a:extLst>
          </p:cNvPr>
          <p:cNvSpPr txBox="1">
            <a:spLocks/>
          </p:cNvSpPr>
          <p:nvPr/>
        </p:nvSpPr>
        <p:spPr>
          <a:xfrm>
            <a:off x="776288" y="8322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rgbClr val="FF0000"/>
                </a:solidFill>
                <a:latin typeface="Browallia New"/>
                <a:ea typeface="+mj-lt"/>
                <a:cs typeface="+mj-lt"/>
              </a:rPr>
              <a:t>Inteligência Artificial e Ética</a:t>
            </a:r>
            <a:endParaRPr lang="pt-BR" sz="3600" b="1">
              <a:latin typeface="Browallia New"/>
              <a:cs typeface="Browallia New"/>
            </a:endParaRP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E747A614-9F6F-AD29-35D3-2E06A3291D81}"/>
              </a:ext>
            </a:extLst>
          </p:cNvPr>
          <p:cNvSpPr txBox="1">
            <a:spLocks/>
          </p:cNvSpPr>
          <p:nvPr/>
        </p:nvSpPr>
        <p:spPr>
          <a:xfrm>
            <a:off x="623888" y="2789414"/>
            <a:ext cx="5915025" cy="6542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latin typeface="Browallia New"/>
                <a:ea typeface="+mn-lt"/>
                <a:cs typeface="+mn-lt"/>
              </a:rPr>
              <a:t>O avanço da IA traz desafios éticos importantes. É fundamental garantir </a:t>
            </a:r>
            <a:r>
              <a:rPr lang="pt-BR" b="1" dirty="0">
                <a:latin typeface="Browallia New"/>
                <a:ea typeface="+mn-lt"/>
                <a:cs typeface="+mn-lt"/>
              </a:rPr>
              <a:t>transparência, privacidade e responsabilidade</a:t>
            </a:r>
            <a:r>
              <a:rPr lang="pt-BR" dirty="0">
                <a:latin typeface="Browallia New"/>
                <a:ea typeface="+mn-lt"/>
                <a:cs typeface="+mn-lt"/>
              </a:rPr>
              <a:t> no uso dessas tecnologias.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Questões como viés nos dados, manipulação de informação e uso indevido de conteúdo gerado por IA devem ser debatidas continuamente.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A ética em IA busca equilibrar inovação e humanidade, assegurando que os sistemas inteligentes </a:t>
            </a:r>
            <a:r>
              <a:rPr lang="pt-BR" b="1" dirty="0">
                <a:latin typeface="Browallia New"/>
                <a:ea typeface="+mn-lt"/>
                <a:cs typeface="+mn-lt"/>
              </a:rPr>
              <a:t>sirvam ao bem comum</a:t>
            </a:r>
            <a:r>
              <a:rPr lang="pt-BR" dirty="0">
                <a:latin typeface="Browallia New"/>
                <a:ea typeface="+mn-lt"/>
                <a:cs typeface="+mn-lt"/>
              </a:rPr>
              <a:t>, respeitando valores sociais e individuais.</a:t>
            </a:r>
            <a:endParaRPr lang="pt-BR" dirty="0">
              <a:latin typeface="Browallia New"/>
              <a:cs typeface="Browallia New"/>
            </a:endParaRPr>
          </a:p>
        </p:txBody>
      </p:sp>
    </p:spTree>
    <p:extLst>
      <p:ext uri="{BB962C8B-B14F-4D97-AF65-F5344CB8AC3E}">
        <p14:creationId xmlns:p14="http://schemas.microsoft.com/office/powerpoint/2010/main" val="235966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 descr="1">
            <a:extLst>
              <a:ext uri="{FF2B5EF4-FFF2-40B4-BE49-F238E27FC236}">
                <a16:creationId xmlns:a16="http://schemas.microsoft.com/office/drawing/2014/main" id="{565DC669-1DF0-6C6D-CD02-6B038D140F48}"/>
              </a:ext>
            </a:extLst>
          </p:cNvPr>
          <p:cNvSpPr/>
          <p:nvPr/>
        </p:nvSpPr>
        <p:spPr>
          <a:xfrm>
            <a:off x="1" y="378"/>
            <a:ext cx="6965787" cy="9905245"/>
          </a:xfrm>
          <a:prstGeom prst="rect">
            <a:avLst/>
          </a:prstGeom>
          <a:solidFill>
            <a:srgbClr val="0101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4000" b="1" dirty="0">
              <a:latin typeface="Apto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DDC2A0-CBB0-D516-BAC2-6B6D36C115E4}"/>
              </a:ext>
            </a:extLst>
          </p:cNvPr>
          <p:cNvSpPr txBox="1"/>
          <p:nvPr/>
        </p:nvSpPr>
        <p:spPr>
          <a:xfrm>
            <a:off x="1433888" y="5083750"/>
            <a:ext cx="4099780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ptos"/>
              </a:rPr>
              <a:t>IA NO DIA-A-DIA</a:t>
            </a:r>
          </a:p>
        </p:txBody>
      </p:sp>
      <p:pic>
        <p:nvPicPr>
          <p:cNvPr id="9" name="Imagem 8" descr="Ícone&#10;&#10;O conteúdo gerado por IA pode estar incorreto.">
            <a:extLst>
              <a:ext uri="{FF2B5EF4-FFF2-40B4-BE49-F238E27FC236}">
                <a16:creationId xmlns:a16="http://schemas.microsoft.com/office/drawing/2014/main" id="{04FD0870-4BBC-F593-7702-249623DB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78" y="6820676"/>
            <a:ext cx="725497" cy="725716"/>
          </a:xfrm>
          <a:prstGeom prst="ellipse">
            <a:avLst/>
          </a:prstGeom>
          <a:ln w="63500" cap="rnd">
            <a:solidFill>
              <a:srgbClr val="01010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 descr="recrie esta imagem porém com o número 4">
            <a:extLst>
              <a:ext uri="{FF2B5EF4-FFF2-40B4-BE49-F238E27FC236}">
                <a16:creationId xmlns:a16="http://schemas.microsoft.com/office/drawing/2014/main" id="{61103D2B-A205-1C2A-5134-8E42A1EF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36" y="2231507"/>
            <a:ext cx="2248025" cy="22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6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C9265-A6DC-81E8-F39F-DCB91791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64C8D4-A313-9E30-B94E-473FFAD4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927A26-725E-5A76-485D-3A5E23767B6B}"/>
              </a:ext>
            </a:extLst>
          </p:cNvPr>
          <p:cNvSpPr/>
          <p:nvPr/>
        </p:nvSpPr>
        <p:spPr>
          <a:xfrm>
            <a:off x="0" y="-1"/>
            <a:ext cx="6864396" cy="9901442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7CC7F20E-0009-A128-7A99-388681CD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t="3922" r="-4651"/>
          <a:stretch>
            <a:fillRect/>
          </a:stretch>
        </p:blipFill>
        <p:spPr>
          <a:xfrm>
            <a:off x="231101" y="895415"/>
            <a:ext cx="6388760" cy="8181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84B06BC-3C3B-EBD4-FC45-58D08D3855FD}"/>
              </a:ext>
            </a:extLst>
          </p:cNvPr>
          <p:cNvSpPr txBox="1">
            <a:spLocks/>
          </p:cNvSpPr>
          <p:nvPr/>
        </p:nvSpPr>
        <p:spPr>
          <a:xfrm>
            <a:off x="623888" y="6798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>
                <a:solidFill>
                  <a:srgbClr val="FF0000"/>
                </a:solidFill>
                <a:ea typeface="+mj-lt"/>
                <a:cs typeface="+mj-lt"/>
              </a:rPr>
              <a:t>LLM: O Cérebro das IAs Conversacionais</a:t>
            </a:r>
            <a:endParaRPr lang="pt-BR"/>
          </a:p>
        </p:txBody>
      </p:sp>
      <p:sp>
        <p:nvSpPr>
          <p:cNvPr id="11" name="Espaço Reservado para Conteúdo 2" descr="Ícone, nome da empresa&#10;&#10;O conteúdo gerado por IA pode estar incorreto.">
            <a:extLst>
              <a:ext uri="{FF2B5EF4-FFF2-40B4-BE49-F238E27FC236}">
                <a16:creationId xmlns:a16="http://schemas.microsoft.com/office/drawing/2014/main" id="{2C0CE574-8614-52F1-1AA2-C6BA52BF551B}"/>
              </a:ext>
            </a:extLst>
          </p:cNvPr>
          <p:cNvSpPr txBox="1">
            <a:spLocks/>
          </p:cNvSpPr>
          <p:nvPr/>
        </p:nvSpPr>
        <p:spPr>
          <a:xfrm>
            <a:off x="471488" y="2637014"/>
            <a:ext cx="5915025" cy="654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pt-BR" dirty="0">
                <a:ea typeface="+mn-lt"/>
                <a:cs typeface="+mn-lt"/>
              </a:rPr>
              <a:t>Os </a:t>
            </a:r>
            <a:r>
              <a:rPr lang="pt-BR" i="1" dirty="0">
                <a:ea typeface="+mn-lt"/>
                <a:cs typeface="+mn-lt"/>
              </a:rPr>
              <a:t>Large </a:t>
            </a:r>
            <a:r>
              <a:rPr lang="pt-BR" i="1" dirty="0" err="1">
                <a:ea typeface="+mn-lt"/>
                <a:cs typeface="+mn-lt"/>
              </a:rPr>
              <a:t>Language</a:t>
            </a:r>
            <a:r>
              <a:rPr lang="pt-BR" i="1" dirty="0">
                <a:ea typeface="+mn-lt"/>
                <a:cs typeface="+mn-lt"/>
              </a:rPr>
              <a:t> Models</a:t>
            </a:r>
            <a:r>
              <a:rPr lang="pt-BR" dirty="0">
                <a:ea typeface="+mn-lt"/>
                <a:cs typeface="+mn-lt"/>
              </a:rPr>
              <a:t> (</a:t>
            </a:r>
            <a:r>
              <a:rPr lang="pt-BR" dirty="0" err="1">
                <a:ea typeface="+mn-lt"/>
                <a:cs typeface="+mn-lt"/>
              </a:rPr>
              <a:t>LLMs</a:t>
            </a:r>
            <a:r>
              <a:rPr lang="pt-BR" dirty="0">
                <a:ea typeface="+mn-lt"/>
                <a:cs typeface="+mn-lt"/>
              </a:rPr>
              <a:t>) são modelos de linguagem de grande porte treinados com vastas quantidades de texto.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 Eles aprendem padrões da linguagem humana e são capazes de </a:t>
            </a:r>
            <a:r>
              <a:rPr lang="pt-BR" b="1" dirty="0">
                <a:ea typeface="+mn-lt"/>
                <a:cs typeface="+mn-lt"/>
              </a:rPr>
              <a:t>entender, interpretar e gerar texto</a:t>
            </a:r>
            <a:r>
              <a:rPr lang="pt-BR" dirty="0">
                <a:ea typeface="+mn-lt"/>
                <a:cs typeface="+mn-lt"/>
              </a:rPr>
              <a:t> de maneira natural.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 Modelos como o GPT (da OpenAI) e outros </a:t>
            </a:r>
            <a:r>
              <a:rPr lang="pt-BR" dirty="0" err="1">
                <a:ea typeface="+mn-lt"/>
                <a:cs typeface="+mn-lt"/>
              </a:rPr>
              <a:t>LLMs</a:t>
            </a:r>
            <a:r>
              <a:rPr lang="pt-BR" dirty="0">
                <a:ea typeface="+mn-lt"/>
                <a:cs typeface="+mn-lt"/>
              </a:rPr>
              <a:t> funcionam a partir de redes neurais profundas, simulando o raciocínio humano.</a:t>
            </a:r>
            <a:br>
              <a:rPr lang="pt-BR" dirty="0">
                <a:ea typeface="+mn-lt"/>
                <a:cs typeface="+mn-lt"/>
              </a:rPr>
            </a:br>
            <a:r>
              <a:rPr lang="pt-BR" dirty="0">
                <a:ea typeface="+mn-lt"/>
                <a:cs typeface="+mn-lt"/>
              </a:rPr>
              <a:t> Na prática, os </a:t>
            </a:r>
            <a:r>
              <a:rPr lang="pt-BR" dirty="0" err="1">
                <a:ea typeface="+mn-lt"/>
                <a:cs typeface="+mn-lt"/>
              </a:rPr>
              <a:t>LLMs</a:t>
            </a:r>
            <a:r>
              <a:rPr lang="pt-BR" dirty="0">
                <a:ea typeface="+mn-lt"/>
                <a:cs typeface="+mn-lt"/>
              </a:rPr>
              <a:t> estão por trás de assistentes virtuais, </a:t>
            </a:r>
            <a:r>
              <a:rPr lang="pt-BR" dirty="0" err="1">
                <a:ea typeface="+mn-lt"/>
                <a:cs typeface="+mn-lt"/>
              </a:rPr>
              <a:t>chatbots</a:t>
            </a:r>
            <a:r>
              <a:rPr lang="pt-BR" dirty="0">
                <a:ea typeface="+mn-lt"/>
                <a:cs typeface="+mn-lt"/>
              </a:rPr>
              <a:t> e ferramentas de automação que otimizam processos e reduzem tarefas repetitivas.</a:t>
            </a:r>
            <a:endParaRPr lang="pt-B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pt-BR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A2E73F-8F81-DD24-134D-7AD9E1D6ABA0}"/>
              </a:ext>
            </a:extLst>
          </p:cNvPr>
          <p:cNvSpPr/>
          <p:nvPr/>
        </p:nvSpPr>
        <p:spPr>
          <a:xfrm>
            <a:off x="-6083" y="8417"/>
            <a:ext cx="6864396" cy="9901442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FAB4C493-AA00-73E1-D6AE-A8CEC6EC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t="3922" r="-4651"/>
          <a:stretch>
            <a:fillRect/>
          </a:stretch>
        </p:blipFill>
        <p:spPr>
          <a:xfrm>
            <a:off x="239425" y="889434"/>
            <a:ext cx="6388760" cy="8181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00A9C88C-7728-36AB-2BD1-538D8729A4A9}"/>
              </a:ext>
            </a:extLst>
          </p:cNvPr>
          <p:cNvSpPr txBox="1">
            <a:spLocks/>
          </p:cNvSpPr>
          <p:nvPr/>
        </p:nvSpPr>
        <p:spPr>
          <a:xfrm>
            <a:off x="473730" y="889798"/>
            <a:ext cx="6145546" cy="1900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rgbClr val="FF0000"/>
                </a:solidFill>
                <a:latin typeface="Browallia New"/>
                <a:ea typeface="+mj-lt"/>
                <a:cs typeface="+mj-lt"/>
              </a:rPr>
              <a:t>Inteligência Artificial no Dia a Dia</a:t>
            </a:r>
            <a:endParaRPr lang="pt-BR" sz="3600" b="1">
              <a:latin typeface="Browallia New"/>
              <a:cs typeface="Browallia New"/>
            </a:endParaRP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1C43CE85-CA96-07DB-F192-B21C549545A2}"/>
              </a:ext>
            </a:extLst>
          </p:cNvPr>
          <p:cNvSpPr txBox="1">
            <a:spLocks/>
          </p:cNvSpPr>
          <p:nvPr/>
        </p:nvSpPr>
        <p:spPr>
          <a:xfrm>
            <a:off x="623888" y="2789414"/>
            <a:ext cx="5915025" cy="6542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latin typeface="Browallia New"/>
                <a:ea typeface="+mn-lt"/>
                <a:cs typeface="+mn-lt"/>
              </a:rPr>
              <a:t>A IA já está presente em várias áreas do cotidiano, muitas vezes sem que percebamos.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Ela está nos </a:t>
            </a:r>
            <a:r>
              <a:rPr lang="pt-BR" b="1" dirty="0">
                <a:latin typeface="Browallia New"/>
                <a:ea typeface="+mn-lt"/>
                <a:cs typeface="+mn-lt"/>
              </a:rPr>
              <a:t>assistentes virtuais</a:t>
            </a:r>
            <a:r>
              <a:rPr lang="pt-BR" dirty="0">
                <a:latin typeface="Browallia New"/>
                <a:ea typeface="+mn-lt"/>
                <a:cs typeface="+mn-lt"/>
              </a:rPr>
              <a:t>, nos </a:t>
            </a:r>
            <a:r>
              <a:rPr lang="pt-BR" b="1" dirty="0">
                <a:latin typeface="Browallia New"/>
                <a:ea typeface="+mn-lt"/>
                <a:cs typeface="+mn-lt"/>
              </a:rPr>
              <a:t>sistemas de recomendação</a:t>
            </a:r>
            <a:r>
              <a:rPr lang="pt-BR" dirty="0">
                <a:latin typeface="Browallia New"/>
                <a:ea typeface="+mn-lt"/>
                <a:cs typeface="+mn-lt"/>
              </a:rPr>
              <a:t> de filmes e músicas, nas </a:t>
            </a:r>
            <a:r>
              <a:rPr lang="pt-BR" b="1" dirty="0">
                <a:latin typeface="Browallia New"/>
                <a:ea typeface="+mn-lt"/>
                <a:cs typeface="+mn-lt"/>
              </a:rPr>
              <a:t>ferramentas de tradução automática</a:t>
            </a:r>
            <a:r>
              <a:rPr lang="pt-BR" dirty="0">
                <a:latin typeface="Browallia New"/>
                <a:ea typeface="+mn-lt"/>
                <a:cs typeface="+mn-lt"/>
              </a:rPr>
              <a:t>, e até nos </a:t>
            </a:r>
            <a:r>
              <a:rPr lang="pt-BR" b="1" dirty="0">
                <a:latin typeface="Browallia New"/>
                <a:ea typeface="+mn-lt"/>
                <a:cs typeface="+mn-lt"/>
              </a:rPr>
              <a:t>bancos</a:t>
            </a:r>
            <a:r>
              <a:rPr lang="pt-BR" dirty="0">
                <a:latin typeface="Browallia New"/>
                <a:ea typeface="+mn-lt"/>
                <a:cs typeface="+mn-lt"/>
              </a:rPr>
              <a:t>, </a:t>
            </a:r>
            <a:r>
              <a:rPr lang="pt-BR" b="1" dirty="0">
                <a:latin typeface="Browallia New"/>
                <a:ea typeface="+mn-lt"/>
                <a:cs typeface="+mn-lt"/>
              </a:rPr>
              <a:t>hospitais</a:t>
            </a:r>
            <a:r>
              <a:rPr lang="pt-BR" dirty="0">
                <a:latin typeface="Browallia New"/>
                <a:ea typeface="+mn-lt"/>
                <a:cs typeface="+mn-lt"/>
              </a:rPr>
              <a:t> e </a:t>
            </a:r>
            <a:r>
              <a:rPr lang="pt-BR" b="1" dirty="0">
                <a:latin typeface="Browallia New"/>
                <a:ea typeface="+mn-lt"/>
                <a:cs typeface="+mn-lt"/>
              </a:rPr>
              <a:t>escolas</a:t>
            </a:r>
            <a:r>
              <a:rPr lang="pt-BR" dirty="0">
                <a:latin typeface="Browallia New"/>
                <a:ea typeface="+mn-lt"/>
                <a:cs typeface="+mn-lt"/>
              </a:rPr>
              <a:t>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Essas aplicações tornam tarefas mais rápidas, decisões mais precisas e experiências mais personalizadas.</a:t>
            </a:r>
            <a:br>
              <a:rPr lang="pt-BR" dirty="0">
                <a:latin typeface="Browallia New"/>
                <a:ea typeface="+mn-lt"/>
                <a:cs typeface="+mn-lt"/>
              </a:rPr>
            </a:br>
            <a:r>
              <a:rPr lang="pt-BR" dirty="0">
                <a:latin typeface="Browallia New"/>
                <a:ea typeface="+mn-lt"/>
                <a:cs typeface="+mn-lt"/>
              </a:rPr>
              <a:t> No futuro, a tendência é que a IA se torne ainda mais integrada, atuando como uma extensão da nossa própria inteligência.</a:t>
            </a:r>
            <a:endParaRPr lang="pt-BR">
              <a:latin typeface="Browallia New"/>
              <a:cs typeface="Browallia New"/>
            </a:endParaRPr>
          </a:p>
        </p:txBody>
      </p:sp>
      <p:sp>
        <p:nvSpPr>
          <p:cNvPr id="20" name="Espaço Reservado para Rodapé 19">
            <a:extLst>
              <a:ext uri="{FF2B5EF4-FFF2-40B4-BE49-F238E27FC236}">
                <a16:creationId xmlns:a16="http://schemas.microsoft.com/office/drawing/2014/main" id="{8C31A15E-CED0-FF4A-8D3D-C4DD3914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sz="800" dirty="0">
              <a:ea typeface="Calibri"/>
              <a:cs typeface="Calibri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F184A5-B01C-6606-6179-B740B8B2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066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Papel A4 (210 x 297 mm)</PresentationFormat>
  <Paragraphs>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Office Theme</vt:lpstr>
      <vt:lpstr>Apresentação do PowerPoint</vt:lpstr>
      <vt:lpstr>Apresentação do PowerPoint</vt:lpstr>
      <vt:lpstr>Prompts: A Linguagem da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Michele Aquino</dc:creator>
  <cp:lastModifiedBy>Michele Aquino</cp:lastModifiedBy>
  <cp:revision>481</cp:revision>
  <dcterms:created xsi:type="dcterms:W3CDTF">2025-11-09T09:07:37Z</dcterms:created>
  <dcterms:modified xsi:type="dcterms:W3CDTF">2025-11-10T07:26:51Z</dcterms:modified>
</cp:coreProperties>
</file>